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slide" Target="slides/slide18.xml"/><Relationship Id="rId10" Type="http://schemas.openxmlformats.org/officeDocument/2006/relationships/slide" Target="slides/slide6.xml"/><Relationship Id="rId21" Type="http://schemas.openxmlformats.org/officeDocument/2006/relationships/slide" Target="slides/slide17.xml"/><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gif>
</file>

<file path=ppt/media/image11.png>
</file>

<file path=ppt/media/image12.png>
</file>

<file path=ppt/media/image13.png>
</file>

<file path=ppt/media/image14.jpg>
</file>

<file path=ppt/media/image15.jpg>
</file>

<file path=ppt/media/image16.png>
</file>

<file path=ppt/media/image17.gif>
</file>

<file path=ppt/media/image18.png>
</file>

<file path=ppt/media/image19.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Age groups significantly influenced survival rates, with the 30 age bin being the most affected. The age distribution followed a bell-shaped curve, showing decreasing survival probabilities with increasing age. Women and children had higher chances of survival across all age groups, supporting the "women and children first" protocol. These findings emphasize the importance of age and gender in determining survival outcomes during the Titanic disaster.  By further exploring the data and considering additional factors such as passenger class, socio-economic status, and cabin location, we can gain a more nuanced understanding of the complexities surrounding survival rates on the Titanic.</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
        <p:nvSpPr>
          <p:cNvPr id="151" name="Google Shape;15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The Titanic had three primary cities from which passengers embarked: Southampton, England; Cherbourg, France; and Queenstown (now Cobh), Ireland. These cities served as the starting points for the ill-fated voyage, with passengers boarding the ship before it set sail on its tragic journey across the Atlantic Ocean. There are three possible values for Embark — Southampton, Cherbourg, and Queenstown. More than 70% of the people boarded from Southampton. Just under 20% boarded from Cherbourg and the rest boarded from Queenstown.</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
        <p:nvSpPr>
          <p:cNvPr id="168" name="Google Shape;16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Passenger class played a significant role in the survival outcome on the Titanic. First Class passengers had the highest survival rate, benefiting from their privileged access to lifeboats and familiarity with the ship. Second Class passengers fared better than Third Class but still had a lower survival rate. Third Class passengers, particularly those in lower sections of the ship, faced greater challenges and had the lowest survival rate. This analysis highlights the unequal distribution of resources and social dynamics that impacted survival during the tragic event.</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
        <p:nvSpPr>
          <p:cNvPr id="177" name="Google Shape;17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3131537b68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3131537b6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3131537b68_1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3131537b6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3131537b68_1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3131537b6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3131537b68_6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3131537b68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For the bins, we grouped ages in increments of 10, such as 0, 10, 20, 30, and 80. All ages were assigned to their respective age bin. For example, if a passenger was 35 years old, they would fall into the 30 bin. We also divided the passengers into two sex groups: Female and Male.</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Based on our analysis, we observed that the 30 bin had a higher population count. This can be attributed to the fact that this age group was predominantly young and likely seeking better opportunities to improve their lives. As a consequence, we can expect a significant number of passengers from this bin to have perished on the Titanic.</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It is worth noting that while the 30 bin had a higher population, further analysis is needed to fully understand the impact of age and sex on survival rates. Other factors, such as socio-economic status and access to lifeboats, may have also played a significant role in determining survival outcomes.</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By considering these additional factors, we can gain a more comprehensive understanding of the demographics and potential outcomes of the passengers aboard the Titanic.</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
        <p:nvSpPr>
          <p:cNvPr id="143" name="Google Shape;14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 name="Shape 23"/>
        <p:cNvGrpSpPr/>
        <p:nvPr/>
      </p:nvGrpSpPr>
      <p:grpSpPr>
        <a:xfrm>
          <a:off x="0" y="0"/>
          <a:ext cx="0" cy="0"/>
          <a:chOff x="0" y="0"/>
          <a:chExt cx="0" cy="0"/>
        </a:xfrm>
      </p:grpSpPr>
      <p:sp>
        <p:nvSpPr>
          <p:cNvPr id="24" name="Google Shape;24;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 name="Shape 28"/>
        <p:cNvGrpSpPr/>
        <p:nvPr/>
      </p:nvGrpSpPr>
      <p:grpSpPr>
        <a:xfrm>
          <a:off x="0" y="0"/>
          <a:ext cx="0" cy="0"/>
          <a:chOff x="0" y="0"/>
          <a:chExt cx="0" cy="0"/>
        </a:xfrm>
      </p:grpSpPr>
      <p:sp>
        <p:nvSpPr>
          <p:cNvPr id="29" name="Google Shape;29;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5" name="Google Shape;35;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18.png"/><Relationship Id="rId5" Type="http://schemas.openxmlformats.org/officeDocument/2006/relationships/image" Target="../media/image15.jpg"/><Relationship Id="rId6" Type="http://schemas.openxmlformats.org/officeDocument/2006/relationships/hyperlink" Target="https://commons.wikimedia.org/wiki/File:RMS_Titanic_4.jpg" TargetMode="External"/><Relationship Id="rId7"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3.png"/><Relationship Id="rId5" Type="http://schemas.openxmlformats.org/officeDocument/2006/relationships/image" Target="../media/image10.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0.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hyperlink" Target="https://github.com/Riversjp7/TTS_Titanic" TargetMode="External"/><Relationship Id="rId5" Type="http://schemas.openxmlformats.org/officeDocument/2006/relationships/hyperlink" Target="https://public.tableau.com/app/profile/armando.maluana2021" TargetMode="External"/><Relationship Id="rId6" Type="http://schemas.openxmlformats.org/officeDocument/2006/relationships/image" Target="../media/image1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9.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0.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3" name="Shape 83"/>
        <p:cNvGrpSpPr/>
        <p:nvPr/>
      </p:nvGrpSpPr>
      <p:grpSpPr>
        <a:xfrm>
          <a:off x="0" y="0"/>
          <a:ext cx="0" cy="0"/>
          <a:chOff x="0" y="0"/>
          <a:chExt cx="0" cy="0"/>
        </a:xfrm>
      </p:grpSpPr>
      <p:pic>
        <p:nvPicPr>
          <p:cNvPr id="84" name="Google Shape;84;p13"/>
          <p:cNvPicPr preferRelativeResize="0"/>
          <p:nvPr/>
        </p:nvPicPr>
        <p:blipFill>
          <a:blip r:embed="rId4">
            <a:alphaModFix/>
          </a:blip>
          <a:stretch>
            <a:fillRect/>
          </a:stretch>
        </p:blipFill>
        <p:spPr>
          <a:xfrm>
            <a:off x="12" y="0"/>
            <a:ext cx="12192000" cy="6857999"/>
          </a:xfrm>
          <a:prstGeom prst="rect">
            <a:avLst/>
          </a:prstGeom>
          <a:noFill/>
          <a:ln>
            <a:noFill/>
          </a:ln>
        </p:spPr>
      </p:pic>
      <p:sp>
        <p:nvSpPr>
          <p:cNvPr id="85" name="Google Shape;85;p13"/>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lang="en-US"/>
              <a:t>Titanic Project</a:t>
            </a:r>
            <a:endParaRPr/>
          </a:p>
        </p:txBody>
      </p:sp>
      <p:pic>
        <p:nvPicPr>
          <p:cNvPr id="86" name="Google Shape;86;p13"/>
          <p:cNvPicPr preferRelativeResize="0"/>
          <p:nvPr/>
        </p:nvPicPr>
        <p:blipFill rotWithShape="1">
          <a:blip r:embed="rId5">
            <a:alphaModFix/>
          </a:blip>
          <a:srcRect b="0" l="0" r="0" t="0"/>
          <a:stretch/>
        </p:blipFill>
        <p:spPr>
          <a:xfrm>
            <a:off x="3557405" y="1998067"/>
            <a:ext cx="5625523" cy="2375437"/>
          </a:xfrm>
          <a:prstGeom prst="rect">
            <a:avLst/>
          </a:prstGeom>
          <a:noFill/>
          <a:ln>
            <a:noFill/>
          </a:ln>
        </p:spPr>
      </p:pic>
      <p:sp>
        <p:nvSpPr>
          <p:cNvPr id="87" name="Google Shape;87;p13"/>
          <p:cNvSpPr txBox="1"/>
          <p:nvPr/>
        </p:nvSpPr>
        <p:spPr>
          <a:xfrm flipH="1">
            <a:off x="4203942" y="4314542"/>
            <a:ext cx="5625600" cy="230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900" u="sng" cap="none" strike="noStrike">
                <a:solidFill>
                  <a:schemeClr val="hlink"/>
                </a:solidFill>
                <a:latin typeface="Calibri"/>
                <a:ea typeface="Calibri"/>
                <a:cs typeface="Calibri"/>
                <a:sym typeface="Calibri"/>
                <a:hlinkClick r:id="rId6"/>
              </a:rPr>
              <a:t>This Photo</a:t>
            </a:r>
            <a:r>
              <a:rPr b="0" i="0" lang="en-US" sz="900" u="none" cap="none" strike="noStrike">
                <a:solidFill>
                  <a:schemeClr val="dk1"/>
                </a:solidFill>
                <a:latin typeface="Calibri"/>
                <a:ea typeface="Calibri"/>
                <a:cs typeface="Calibri"/>
                <a:sym typeface="Calibri"/>
              </a:rPr>
              <a:t> by Unknown Author is licensed under </a:t>
            </a:r>
            <a:r>
              <a:rPr b="0" i="0" lang="en-US" sz="900" u="sng" cap="none" strike="noStrike">
                <a:solidFill>
                  <a:schemeClr val="hlink"/>
                </a:solidFill>
                <a:latin typeface="Calibri"/>
                <a:ea typeface="Calibri"/>
                <a:cs typeface="Calibri"/>
                <a:sym typeface="Calibri"/>
                <a:hlinkClick r:id="rId7"/>
              </a:rPr>
              <a:t>CC BY-SA</a:t>
            </a:r>
            <a:endParaRPr sz="900">
              <a:solidFill>
                <a:schemeClr val="dk1"/>
              </a:solidFill>
              <a:latin typeface="Calibri"/>
              <a:ea typeface="Calibri"/>
              <a:cs typeface="Calibri"/>
              <a:sym typeface="Calibri"/>
            </a:endParaRPr>
          </a:p>
        </p:txBody>
      </p:sp>
      <p:sp>
        <p:nvSpPr>
          <p:cNvPr id="88" name="Google Shape;88;p13"/>
          <p:cNvSpPr txBox="1"/>
          <p:nvPr/>
        </p:nvSpPr>
        <p:spPr>
          <a:xfrm>
            <a:off x="2451113" y="5608625"/>
            <a:ext cx="78381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F3F3F3"/>
                </a:solidFill>
                <a:latin typeface="Calibri"/>
                <a:ea typeface="Calibri"/>
                <a:cs typeface="Calibri"/>
                <a:sym typeface="Calibri"/>
              </a:rPr>
              <a:t>By :- Stephen,  Justin, Armando, and Harjeet </a:t>
            </a:r>
            <a:endParaRPr>
              <a:solidFill>
                <a:srgbClr val="F3F3F3"/>
              </a:solidFill>
            </a:endParaRPr>
          </a:p>
        </p:txBody>
      </p:sp>
      <p:sp>
        <p:nvSpPr>
          <p:cNvPr id="89" name="Google Shape;89;p13"/>
          <p:cNvSpPr txBox="1"/>
          <p:nvPr>
            <p:ph idx="1" type="subTitle"/>
          </p:nvPr>
        </p:nvSpPr>
        <p:spPr>
          <a:xfrm>
            <a:off x="1524000" y="342363"/>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3200"/>
              <a:buNone/>
            </a:pPr>
            <a:r>
              <a:rPr b="1" lang="en-US" sz="3900">
                <a:solidFill>
                  <a:schemeClr val="lt1"/>
                </a:solidFill>
              </a:rPr>
              <a:t>Machine Learning Project</a:t>
            </a:r>
            <a:endParaRPr b="1" sz="31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22"/>
          <p:cNvPicPr preferRelativeResize="0"/>
          <p:nvPr/>
        </p:nvPicPr>
        <p:blipFill>
          <a:blip r:embed="rId3">
            <a:alphaModFix/>
          </a:blip>
          <a:stretch>
            <a:fillRect/>
          </a:stretch>
        </p:blipFill>
        <p:spPr>
          <a:xfrm>
            <a:off x="0" y="0"/>
            <a:ext cx="12192000" cy="6857999"/>
          </a:xfrm>
          <a:prstGeom prst="rect">
            <a:avLst/>
          </a:prstGeom>
          <a:noFill/>
          <a:ln>
            <a:noFill/>
          </a:ln>
        </p:spPr>
      </p:pic>
      <p:sp>
        <p:nvSpPr>
          <p:cNvPr id="154" name="Google Shape;154;p22"/>
          <p:cNvSpPr txBox="1"/>
          <p:nvPr>
            <p:ph type="title"/>
          </p:nvPr>
        </p:nvSpPr>
        <p:spPr>
          <a:xfrm>
            <a:off x="838200" y="365125"/>
            <a:ext cx="10515600" cy="625475"/>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Survival by Sex and Age</a:t>
            </a:r>
            <a:endParaRPr/>
          </a:p>
        </p:txBody>
      </p:sp>
      <p:sp>
        <p:nvSpPr>
          <p:cNvPr id="155" name="Google Shape;155;p22"/>
          <p:cNvSpPr txBox="1"/>
          <p:nvPr/>
        </p:nvSpPr>
        <p:spPr>
          <a:xfrm>
            <a:off x="9356850" y="1143000"/>
            <a:ext cx="2752200" cy="4525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In every age group there are two bars Perished and Survived.</a:t>
            </a:r>
            <a:endParaRPr/>
          </a:p>
          <a:p>
            <a:pPr indent="0" lvl="0" marL="0" marR="0" rtl="0" algn="l">
              <a:spcBef>
                <a:spcPts val="0"/>
              </a:spcBef>
              <a:spcAft>
                <a:spcPts val="0"/>
              </a:spcAft>
              <a:buNone/>
            </a:pPr>
            <a:r>
              <a:t/>
            </a:r>
            <a:endParaRPr b="1" sz="1800">
              <a:solidFill>
                <a:schemeClr val="dk1"/>
              </a:solidFill>
              <a:latin typeface="Calibri"/>
              <a:ea typeface="Calibri"/>
              <a:cs typeface="Calibri"/>
              <a:sym typeface="Calibri"/>
            </a:endParaRPr>
          </a:p>
          <a:p>
            <a:pPr indent="0" lvl="0" marL="0" marR="0" rtl="0" algn="l">
              <a:spcBef>
                <a:spcPts val="0"/>
              </a:spcBef>
              <a:spcAft>
                <a:spcPts val="0"/>
              </a:spcAft>
              <a:buNone/>
            </a:pPr>
            <a:r>
              <a:rPr b="1" lang="en-US" sz="1800">
                <a:solidFill>
                  <a:schemeClr val="dk1"/>
                </a:solidFill>
                <a:latin typeface="Calibri"/>
                <a:ea typeface="Calibri"/>
                <a:cs typeface="Calibri"/>
                <a:sym typeface="Calibri"/>
              </a:rPr>
              <a:t>Women and children</a:t>
            </a:r>
            <a:r>
              <a:rPr lang="en-US" sz="1800">
                <a:solidFill>
                  <a:schemeClr val="dk1"/>
                </a:solidFill>
                <a:latin typeface="Calibri"/>
                <a:ea typeface="Calibri"/>
                <a:cs typeface="Calibri"/>
                <a:sym typeface="Calibri"/>
              </a:rPr>
              <a:t> had higher chances of survival across all age groups, supporting the </a:t>
            </a:r>
            <a:r>
              <a:rPr b="1" i="1" lang="en-US" sz="1800">
                <a:solidFill>
                  <a:schemeClr val="dk1"/>
                </a:solidFill>
                <a:latin typeface="Calibri"/>
                <a:ea typeface="Calibri"/>
                <a:cs typeface="Calibri"/>
                <a:sym typeface="Calibri"/>
              </a:rPr>
              <a:t>"women and children first"</a:t>
            </a:r>
            <a:r>
              <a:rPr lang="en-US" sz="1800">
                <a:solidFill>
                  <a:schemeClr val="dk1"/>
                </a:solidFill>
                <a:latin typeface="Calibri"/>
                <a:ea typeface="Calibri"/>
                <a:cs typeface="Calibri"/>
                <a:sym typeface="Calibri"/>
              </a:rPr>
              <a:t> protocol.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These findings emphasize the importance of age and gender in determining survival outcomes during the Titanic disaster.</a:t>
            </a:r>
            <a:endParaRPr/>
          </a:p>
        </p:txBody>
      </p:sp>
      <p:pic>
        <p:nvPicPr>
          <p:cNvPr id="156" name="Google Shape;156;p22"/>
          <p:cNvPicPr preferRelativeResize="0"/>
          <p:nvPr/>
        </p:nvPicPr>
        <p:blipFill>
          <a:blip r:embed="rId4">
            <a:alphaModFix/>
          </a:blip>
          <a:stretch>
            <a:fillRect/>
          </a:stretch>
        </p:blipFill>
        <p:spPr>
          <a:xfrm>
            <a:off x="152400" y="1143000"/>
            <a:ext cx="9033125" cy="5244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3"/>
          <p:cNvPicPr preferRelativeResize="0"/>
          <p:nvPr/>
        </p:nvPicPr>
        <p:blipFill>
          <a:blip r:embed="rId3">
            <a:alphaModFix/>
          </a:blip>
          <a:stretch>
            <a:fillRect/>
          </a:stretch>
        </p:blipFill>
        <p:spPr>
          <a:xfrm>
            <a:off x="0" y="0"/>
            <a:ext cx="12192000" cy="6857999"/>
          </a:xfrm>
          <a:prstGeom prst="rect">
            <a:avLst/>
          </a:prstGeom>
          <a:noFill/>
          <a:ln>
            <a:noFill/>
          </a:ln>
        </p:spPr>
      </p:pic>
      <p:sp>
        <p:nvSpPr>
          <p:cNvPr id="162" name="Google Shape;162;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Survival Count</a:t>
            </a:r>
            <a:endParaRPr/>
          </a:p>
        </p:txBody>
      </p:sp>
      <p:pic>
        <p:nvPicPr>
          <p:cNvPr id="163" name="Google Shape;163;p23"/>
          <p:cNvPicPr preferRelativeResize="0"/>
          <p:nvPr>
            <p:ph idx="1" type="body"/>
          </p:nvPr>
        </p:nvPicPr>
        <p:blipFill rotWithShape="1">
          <a:blip r:embed="rId4">
            <a:alphaModFix/>
          </a:blip>
          <a:srcRect b="0" l="0" r="0" t="0"/>
          <a:stretch/>
        </p:blipFill>
        <p:spPr>
          <a:xfrm>
            <a:off x="281905" y="1674122"/>
            <a:ext cx="11628190" cy="1754877"/>
          </a:xfrm>
          <a:prstGeom prst="rect">
            <a:avLst/>
          </a:prstGeom>
          <a:noFill/>
          <a:ln>
            <a:noFill/>
          </a:ln>
        </p:spPr>
      </p:pic>
      <p:sp>
        <p:nvSpPr>
          <p:cNvPr id="164" name="Google Shape;164;p23"/>
          <p:cNvSpPr txBox="1"/>
          <p:nvPr/>
        </p:nvSpPr>
        <p:spPr>
          <a:xfrm>
            <a:off x="5049078" y="3922643"/>
            <a:ext cx="547314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Total Females survived =  233</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Total males survived =     107</a:t>
            </a:r>
            <a:endParaRPr/>
          </a:p>
        </p:txBody>
      </p:sp>
      <p:pic>
        <p:nvPicPr>
          <p:cNvPr id="165" name="Google Shape;165;p23"/>
          <p:cNvPicPr preferRelativeResize="0"/>
          <p:nvPr/>
        </p:nvPicPr>
        <p:blipFill>
          <a:blip r:embed="rId5">
            <a:alphaModFix/>
          </a:blip>
          <a:stretch>
            <a:fillRect/>
          </a:stretch>
        </p:blipFill>
        <p:spPr>
          <a:xfrm>
            <a:off x="281900" y="3922650"/>
            <a:ext cx="3792225" cy="2598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4"/>
          <p:cNvPicPr preferRelativeResize="0"/>
          <p:nvPr/>
        </p:nvPicPr>
        <p:blipFill>
          <a:blip r:embed="rId3">
            <a:alphaModFix/>
          </a:blip>
          <a:stretch>
            <a:fillRect/>
          </a:stretch>
        </p:blipFill>
        <p:spPr>
          <a:xfrm>
            <a:off x="0" y="0"/>
            <a:ext cx="12192000" cy="6857999"/>
          </a:xfrm>
          <a:prstGeom prst="rect">
            <a:avLst/>
          </a:prstGeom>
          <a:noFill/>
          <a:ln>
            <a:noFill/>
          </a:ln>
        </p:spPr>
      </p:pic>
      <p:sp>
        <p:nvSpPr>
          <p:cNvPr id="171" name="Google Shape;171;p24"/>
          <p:cNvSpPr txBox="1"/>
          <p:nvPr>
            <p:ph type="title"/>
          </p:nvPr>
        </p:nvSpPr>
        <p:spPr>
          <a:xfrm>
            <a:off x="838200" y="365125"/>
            <a:ext cx="10515600" cy="6783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Departure Cities</a:t>
            </a:r>
            <a:endParaRPr/>
          </a:p>
        </p:txBody>
      </p:sp>
      <p:pic>
        <p:nvPicPr>
          <p:cNvPr id="172" name="Google Shape;172;p24"/>
          <p:cNvPicPr preferRelativeResize="0"/>
          <p:nvPr>
            <p:ph idx="1" type="body"/>
          </p:nvPr>
        </p:nvPicPr>
        <p:blipFill rotWithShape="1">
          <a:blip r:embed="rId4">
            <a:alphaModFix/>
          </a:blip>
          <a:srcRect b="0" l="0" r="0" t="0"/>
          <a:stretch/>
        </p:blipFill>
        <p:spPr>
          <a:xfrm>
            <a:off x="194375" y="1175825"/>
            <a:ext cx="9296100" cy="5266500"/>
          </a:xfrm>
          <a:prstGeom prst="rect">
            <a:avLst/>
          </a:prstGeom>
          <a:noFill/>
          <a:ln>
            <a:noFill/>
          </a:ln>
        </p:spPr>
      </p:pic>
      <p:sp>
        <p:nvSpPr>
          <p:cNvPr id="173" name="Google Shape;173;p24"/>
          <p:cNvSpPr txBox="1"/>
          <p:nvPr/>
        </p:nvSpPr>
        <p:spPr>
          <a:xfrm>
            <a:off x="5046865" y="2540413"/>
            <a:ext cx="2663687" cy="4188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4" name="Google Shape;174;p24"/>
          <p:cNvSpPr txBox="1"/>
          <p:nvPr/>
        </p:nvSpPr>
        <p:spPr>
          <a:xfrm>
            <a:off x="9490475" y="1175925"/>
            <a:ext cx="2572800" cy="535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Total Passenger Boarded</a:t>
            </a:r>
            <a:r>
              <a:rPr lang="en-US" sz="1800">
                <a:solidFill>
                  <a:schemeClr val="dk1"/>
                </a:solidFill>
                <a:latin typeface="Calibri"/>
                <a:ea typeface="Calibri"/>
                <a:cs typeface="Calibri"/>
                <a:sym typeface="Calibri"/>
              </a:rPr>
              <a:t>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Southampton city= 646</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Queenstown = 77</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Cherbourg = 168</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Total = 891</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Data Indicates Survival</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Southampton city= 219</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Queenstown = 30</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Cherbourg = 93</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Total Survived = 342</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b="1" lang="en-US" sz="1600">
                <a:solidFill>
                  <a:schemeClr val="dk1"/>
                </a:solidFill>
                <a:latin typeface="Calibri"/>
                <a:ea typeface="Calibri"/>
                <a:cs typeface="Calibri"/>
                <a:sym typeface="Calibri"/>
              </a:rPr>
              <a:t>Note</a:t>
            </a:r>
            <a:r>
              <a:rPr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More than 70% of the people boarded from Southampton. Just under 20% boarded from Cherbourg and the rest boarded from Queenstown.</a:t>
            </a:r>
            <a:endParaRPr sz="22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5"/>
          <p:cNvPicPr preferRelativeResize="0"/>
          <p:nvPr/>
        </p:nvPicPr>
        <p:blipFill>
          <a:blip r:embed="rId3">
            <a:alphaModFix/>
          </a:blip>
          <a:stretch>
            <a:fillRect/>
          </a:stretch>
        </p:blipFill>
        <p:spPr>
          <a:xfrm>
            <a:off x="0" y="0"/>
            <a:ext cx="12192000" cy="6857999"/>
          </a:xfrm>
          <a:prstGeom prst="rect">
            <a:avLst/>
          </a:prstGeom>
          <a:noFill/>
          <a:ln>
            <a:noFill/>
          </a:ln>
        </p:spPr>
      </p:pic>
      <p:sp>
        <p:nvSpPr>
          <p:cNvPr id="180" name="Google Shape;180;p25"/>
          <p:cNvSpPr txBox="1"/>
          <p:nvPr>
            <p:ph type="title"/>
          </p:nvPr>
        </p:nvSpPr>
        <p:spPr>
          <a:xfrm>
            <a:off x="838200" y="365125"/>
            <a:ext cx="10515600" cy="681797"/>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PClass( Ticket Fare) </a:t>
            </a:r>
            <a:endParaRPr/>
          </a:p>
        </p:txBody>
      </p:sp>
      <p:sp>
        <p:nvSpPr>
          <p:cNvPr id="181" name="Google Shape;181;p25"/>
          <p:cNvSpPr txBox="1"/>
          <p:nvPr/>
        </p:nvSpPr>
        <p:spPr>
          <a:xfrm>
            <a:off x="838200" y="5825987"/>
            <a:ext cx="9392400" cy="6879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Clr>
                <a:schemeClr val="dk1"/>
              </a:buClr>
              <a:buSzPts val="1100"/>
              <a:buFont typeface="Arial"/>
              <a:buNone/>
            </a:pPr>
            <a:r>
              <a:rPr lang="en-US" sz="1800">
                <a:solidFill>
                  <a:schemeClr val="dk1"/>
                </a:solidFill>
                <a:latin typeface="Calibri"/>
                <a:ea typeface="Calibri"/>
                <a:cs typeface="Calibri"/>
                <a:sym typeface="Calibri"/>
              </a:rPr>
              <a:t>First Class passengers had the highest survival rate, benefiting from their privileged access to lifeboats and familiarity with the ship.</a:t>
            </a:r>
            <a:endParaRPr sz="1900"/>
          </a:p>
        </p:txBody>
      </p:sp>
      <p:pic>
        <p:nvPicPr>
          <p:cNvPr id="182" name="Google Shape;182;p25"/>
          <p:cNvPicPr preferRelativeResize="0"/>
          <p:nvPr/>
        </p:nvPicPr>
        <p:blipFill>
          <a:blip r:embed="rId4">
            <a:alphaModFix/>
          </a:blip>
          <a:stretch>
            <a:fillRect/>
          </a:stretch>
        </p:blipFill>
        <p:spPr>
          <a:xfrm>
            <a:off x="341200" y="1046925"/>
            <a:ext cx="11509601" cy="4624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6"/>
          <p:cNvPicPr preferRelativeResize="0"/>
          <p:nvPr/>
        </p:nvPicPr>
        <p:blipFill>
          <a:blip r:embed="rId3">
            <a:alphaModFix/>
          </a:blip>
          <a:stretch>
            <a:fillRect/>
          </a:stretch>
        </p:blipFill>
        <p:spPr>
          <a:xfrm>
            <a:off x="0" y="0"/>
            <a:ext cx="12192000" cy="6857999"/>
          </a:xfrm>
          <a:prstGeom prst="rect">
            <a:avLst/>
          </a:prstGeom>
          <a:noFill/>
          <a:ln>
            <a:noFill/>
          </a:ln>
        </p:spPr>
      </p:pic>
      <p:sp>
        <p:nvSpPr>
          <p:cNvPr id="188" name="Google Shape;188;p26"/>
          <p:cNvSpPr txBox="1"/>
          <p:nvPr/>
        </p:nvSpPr>
        <p:spPr>
          <a:xfrm>
            <a:off x="212035" y="107746"/>
            <a:ext cx="4717774"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latin typeface="Calibri"/>
                <a:ea typeface="Calibri"/>
                <a:cs typeface="Calibri"/>
                <a:sym typeface="Calibri"/>
              </a:rPr>
              <a:t>Tableau Dashboard</a:t>
            </a:r>
            <a:endParaRPr/>
          </a:p>
        </p:txBody>
      </p:sp>
      <p:pic>
        <p:nvPicPr>
          <p:cNvPr id="189" name="Google Shape;189;p26"/>
          <p:cNvPicPr preferRelativeResize="0"/>
          <p:nvPr/>
        </p:nvPicPr>
        <p:blipFill>
          <a:blip r:embed="rId4">
            <a:alphaModFix/>
          </a:blip>
          <a:stretch>
            <a:fillRect/>
          </a:stretch>
        </p:blipFill>
        <p:spPr>
          <a:xfrm>
            <a:off x="105350" y="692525"/>
            <a:ext cx="11981300" cy="5735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27"/>
          <p:cNvPicPr preferRelativeResize="0"/>
          <p:nvPr/>
        </p:nvPicPr>
        <p:blipFill>
          <a:blip r:embed="rId3">
            <a:alphaModFix/>
          </a:blip>
          <a:stretch>
            <a:fillRect/>
          </a:stretch>
        </p:blipFill>
        <p:spPr>
          <a:xfrm>
            <a:off x="0" y="0"/>
            <a:ext cx="12192000" cy="6858000"/>
          </a:xfrm>
          <a:prstGeom prst="rect">
            <a:avLst/>
          </a:prstGeom>
          <a:noFill/>
          <a:ln>
            <a:noFill/>
          </a:ln>
        </p:spPr>
      </p:pic>
      <p:sp>
        <p:nvSpPr>
          <p:cNvPr id="195" name="Google Shape;195;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Machine Learning Algorithms </a:t>
            </a:r>
            <a:endParaRPr/>
          </a:p>
        </p:txBody>
      </p:sp>
      <p:pic>
        <p:nvPicPr>
          <p:cNvPr id="196" name="Google Shape;196;p27"/>
          <p:cNvPicPr preferRelativeResize="0"/>
          <p:nvPr>
            <p:ph idx="1" type="body"/>
          </p:nvPr>
        </p:nvPicPr>
        <p:blipFill rotWithShape="1">
          <a:blip r:embed="rId4">
            <a:alphaModFix/>
          </a:blip>
          <a:srcRect b="0" l="0" r="0" t="0"/>
          <a:stretch/>
        </p:blipFill>
        <p:spPr>
          <a:xfrm>
            <a:off x="838200" y="1690688"/>
            <a:ext cx="7771138" cy="4937302"/>
          </a:xfrm>
          <a:prstGeom prst="rect">
            <a:avLst/>
          </a:prstGeom>
          <a:noFill/>
          <a:ln>
            <a:noFill/>
          </a:ln>
        </p:spPr>
      </p:pic>
      <p:sp>
        <p:nvSpPr>
          <p:cNvPr id="197" name="Google Shape;197;p27"/>
          <p:cNvSpPr txBox="1"/>
          <p:nvPr/>
        </p:nvSpPr>
        <p:spPr>
          <a:xfrm>
            <a:off x="8825948" y="1563757"/>
            <a:ext cx="326003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28"/>
          <p:cNvPicPr preferRelativeResize="0"/>
          <p:nvPr/>
        </p:nvPicPr>
        <p:blipFill>
          <a:blip r:embed="rId3">
            <a:alphaModFix/>
          </a:blip>
          <a:stretch>
            <a:fillRect/>
          </a:stretch>
        </p:blipFill>
        <p:spPr>
          <a:xfrm>
            <a:off x="0" y="0"/>
            <a:ext cx="12192000" cy="6858000"/>
          </a:xfrm>
          <a:prstGeom prst="rect">
            <a:avLst/>
          </a:prstGeom>
          <a:noFill/>
          <a:ln>
            <a:noFill/>
          </a:ln>
        </p:spPr>
      </p:pic>
      <p:sp>
        <p:nvSpPr>
          <p:cNvPr id="203" name="Google Shape;203;p28"/>
          <p:cNvSpPr txBox="1"/>
          <p:nvPr>
            <p:ph idx="1" type="body"/>
          </p:nvPr>
        </p:nvSpPr>
        <p:spPr>
          <a:xfrm>
            <a:off x="4452075" y="112425"/>
            <a:ext cx="6901800" cy="6590100"/>
          </a:xfrm>
          <a:prstGeom prst="rect">
            <a:avLst/>
          </a:prstGeom>
          <a:solidFill>
            <a:srgbClr val="FFFFFF"/>
          </a:solidFill>
        </p:spPr>
        <p:txBody>
          <a:bodyPr anchorCtr="0" anchor="t" bIns="45700" lIns="91425" spcFirstLastPara="1" rIns="91425" wrap="square" tIns="45700">
            <a:noAutofit/>
          </a:bodyPr>
          <a:lstStyle/>
          <a:p>
            <a:pPr indent="-355600" lvl="0" marL="457200" rtl="0" algn="l">
              <a:spcBef>
                <a:spcPts val="1000"/>
              </a:spcBef>
              <a:spcAft>
                <a:spcPts val="0"/>
              </a:spcAft>
              <a:buClr>
                <a:srgbClr val="FF00FF"/>
              </a:buClr>
              <a:buSzPts val="2000"/>
              <a:buChar char="•"/>
            </a:pPr>
            <a:r>
              <a:rPr lang="en-US" sz="3000">
                <a:solidFill>
                  <a:srgbClr val="FF00FF"/>
                </a:solidFill>
              </a:rPr>
              <a:t>Decision Tree had the highest rate of success  as a </a:t>
            </a:r>
            <a:r>
              <a:rPr lang="en-US" sz="3000">
                <a:solidFill>
                  <a:srgbClr val="FF00FF"/>
                </a:solidFill>
              </a:rPr>
              <a:t>standalone</a:t>
            </a:r>
            <a:r>
              <a:rPr lang="en-US" sz="3000">
                <a:solidFill>
                  <a:srgbClr val="FF00FF"/>
                </a:solidFill>
              </a:rPr>
              <a:t> algorithm with </a:t>
            </a:r>
            <a:r>
              <a:rPr lang="en-US" sz="3000">
                <a:solidFill>
                  <a:srgbClr val="FF00FF"/>
                </a:solidFill>
              </a:rPr>
              <a:t>81.6%</a:t>
            </a:r>
            <a:endParaRPr sz="3000">
              <a:solidFill>
                <a:srgbClr val="FF00FF"/>
              </a:solidFill>
            </a:endParaRPr>
          </a:p>
          <a:p>
            <a:pPr indent="-355600" lvl="0" marL="457200" rtl="0" algn="l">
              <a:spcBef>
                <a:spcPts val="0"/>
              </a:spcBef>
              <a:spcAft>
                <a:spcPts val="0"/>
              </a:spcAft>
              <a:buClr>
                <a:srgbClr val="00FF00"/>
              </a:buClr>
              <a:buSzPts val="2000"/>
              <a:buChar char="•"/>
            </a:pPr>
            <a:r>
              <a:rPr lang="en-US" sz="3000">
                <a:solidFill>
                  <a:srgbClr val="00FF00"/>
                </a:solidFill>
              </a:rPr>
              <a:t>Support Vector Machine (78.0%) and Gaussian Naive Bias (77.6%) came in last and were dropped for the final ensemble</a:t>
            </a:r>
            <a:endParaRPr sz="3000">
              <a:solidFill>
                <a:srgbClr val="00FF00"/>
              </a:solidFill>
            </a:endParaRPr>
          </a:p>
          <a:p>
            <a:pPr indent="-355600" lvl="0" marL="457200" rtl="0" algn="l">
              <a:spcBef>
                <a:spcPts val="0"/>
              </a:spcBef>
              <a:spcAft>
                <a:spcPts val="0"/>
              </a:spcAft>
              <a:buClr>
                <a:srgbClr val="3C78D8"/>
              </a:buClr>
              <a:buSzPts val="2000"/>
              <a:buChar char="•"/>
            </a:pPr>
            <a:r>
              <a:rPr lang="en-US" sz="3000">
                <a:solidFill>
                  <a:srgbClr val="3C78D8"/>
                </a:solidFill>
              </a:rPr>
              <a:t>The individual algorithm averaged </a:t>
            </a:r>
            <a:r>
              <a:rPr lang="en-US" sz="3000">
                <a:solidFill>
                  <a:srgbClr val="3C78D8"/>
                </a:solidFill>
              </a:rPr>
              <a:t>79.6%</a:t>
            </a:r>
            <a:endParaRPr sz="3000">
              <a:solidFill>
                <a:srgbClr val="3C78D8"/>
              </a:solidFill>
            </a:endParaRPr>
          </a:p>
          <a:p>
            <a:pPr indent="-355600" lvl="0" marL="457200" rtl="0" algn="l">
              <a:spcBef>
                <a:spcPts val="0"/>
              </a:spcBef>
              <a:spcAft>
                <a:spcPts val="0"/>
              </a:spcAft>
              <a:buClr>
                <a:srgbClr val="674EA7"/>
              </a:buClr>
              <a:buSzPts val="2000"/>
              <a:buChar char="•"/>
            </a:pPr>
            <a:r>
              <a:rPr lang="en-US" sz="3000">
                <a:solidFill>
                  <a:srgbClr val="674EA7"/>
                </a:solidFill>
              </a:rPr>
              <a:t>The ensemble with all individual algorithms did not perform well similar in score to Logistic Regression (80.3%)</a:t>
            </a:r>
            <a:endParaRPr sz="3000">
              <a:solidFill>
                <a:srgbClr val="674EA7"/>
              </a:solidFill>
            </a:endParaRPr>
          </a:p>
          <a:p>
            <a:pPr indent="-355600" lvl="0" marL="457200" rtl="0" algn="l">
              <a:spcBef>
                <a:spcPts val="0"/>
              </a:spcBef>
              <a:spcAft>
                <a:spcPts val="0"/>
              </a:spcAft>
              <a:buClr>
                <a:srgbClr val="FF00FF"/>
              </a:buClr>
              <a:buSzPts val="2000"/>
              <a:buChar char="•"/>
            </a:pPr>
            <a:r>
              <a:rPr lang="en-US" sz="3000">
                <a:solidFill>
                  <a:srgbClr val="FF00FF"/>
                </a:solidFill>
              </a:rPr>
              <a:t>The ensemble with SVM, KNN, and Decision Tree performed overall the best at 82.1%</a:t>
            </a:r>
            <a:endParaRPr sz="3000">
              <a:solidFill>
                <a:srgbClr val="FF00FF"/>
              </a:solidFill>
            </a:endParaRPr>
          </a:p>
        </p:txBody>
      </p:sp>
      <p:pic>
        <p:nvPicPr>
          <p:cNvPr id="204" name="Google Shape;204;p28"/>
          <p:cNvPicPr preferRelativeResize="0"/>
          <p:nvPr>
            <p:ph idx="1" type="body"/>
          </p:nvPr>
        </p:nvPicPr>
        <p:blipFill rotWithShape="1">
          <a:blip r:embed="rId4">
            <a:alphaModFix/>
          </a:blip>
          <a:srcRect b="0" l="0" r="0" t="0"/>
          <a:stretch/>
        </p:blipFill>
        <p:spPr>
          <a:xfrm>
            <a:off x="163650" y="112425"/>
            <a:ext cx="4078800" cy="2857800"/>
          </a:xfrm>
          <a:prstGeom prst="rect">
            <a:avLst/>
          </a:prstGeom>
          <a:noFill/>
          <a:ln>
            <a:noFill/>
          </a:ln>
        </p:spPr>
      </p:pic>
      <p:sp>
        <p:nvSpPr>
          <p:cNvPr id="205" name="Google Shape;205;p28"/>
          <p:cNvSpPr txBox="1"/>
          <p:nvPr/>
        </p:nvSpPr>
        <p:spPr>
          <a:xfrm>
            <a:off x="0" y="3186775"/>
            <a:ext cx="3973500" cy="1087200"/>
          </a:xfrm>
          <a:prstGeom prst="rect">
            <a:avLst/>
          </a:prstGeom>
          <a:solidFill>
            <a:schemeClr val="lt1"/>
          </a:solidFill>
          <a:ln>
            <a:noFill/>
          </a:ln>
        </p:spPr>
        <p:txBody>
          <a:bodyPr anchorCtr="0" anchor="t" bIns="91425" lIns="91425" spcFirstLastPara="1" rIns="91425" wrap="square" tIns="91425">
            <a:noAutofit/>
          </a:bodyPr>
          <a:lstStyle/>
          <a:p>
            <a:pPr indent="-342900" lvl="0" marL="457200" rtl="0" algn="l">
              <a:lnSpc>
                <a:spcPct val="90000"/>
              </a:lnSpc>
              <a:spcBef>
                <a:spcPts val="1000"/>
              </a:spcBef>
              <a:spcAft>
                <a:spcPts val="0"/>
              </a:spcAft>
              <a:buClr>
                <a:schemeClr val="dk1"/>
              </a:buClr>
              <a:buSzPts val="1800"/>
              <a:buChar char="•"/>
            </a:pPr>
            <a:r>
              <a:rPr lang="en-US" sz="2800">
                <a:solidFill>
                  <a:schemeClr val="dk1"/>
                </a:solidFill>
                <a:latin typeface="Calibri"/>
                <a:ea typeface="Calibri"/>
                <a:cs typeface="Calibri"/>
                <a:sym typeface="Calibri"/>
              </a:rPr>
              <a:t>Note: Parameters were not tuned. </a:t>
            </a:r>
            <a:endParaRPr>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29"/>
          <p:cNvPicPr preferRelativeResize="0"/>
          <p:nvPr/>
        </p:nvPicPr>
        <p:blipFill>
          <a:blip r:embed="rId3">
            <a:alphaModFix/>
          </a:blip>
          <a:stretch>
            <a:fillRect/>
          </a:stretch>
        </p:blipFill>
        <p:spPr>
          <a:xfrm>
            <a:off x="0" y="0"/>
            <a:ext cx="12192000" cy="6858000"/>
          </a:xfrm>
          <a:prstGeom prst="rect">
            <a:avLst/>
          </a:prstGeom>
          <a:noFill/>
          <a:ln>
            <a:noFill/>
          </a:ln>
        </p:spPr>
      </p:pic>
      <p:sp>
        <p:nvSpPr>
          <p:cNvPr id="211" name="Google Shape;211;p29"/>
          <p:cNvSpPr txBox="1"/>
          <p:nvPr>
            <p:ph type="title"/>
          </p:nvPr>
        </p:nvSpPr>
        <p:spPr>
          <a:xfrm>
            <a:off x="838200" y="365125"/>
            <a:ext cx="10515600" cy="1325700"/>
          </a:xfrm>
          <a:prstGeom prst="rect">
            <a:avLst/>
          </a:prstGeom>
          <a:solidFill>
            <a:schemeClr val="lt1"/>
          </a:solidFill>
        </p:spPr>
        <p:txBody>
          <a:bodyPr anchorCtr="0" anchor="ctr" bIns="45700" lIns="91425" spcFirstLastPara="1" rIns="91425" wrap="square" tIns="45700">
            <a:normAutofit/>
          </a:bodyPr>
          <a:lstStyle/>
          <a:p>
            <a:pPr indent="0" lvl="0" marL="0" rtl="0" algn="l">
              <a:spcBef>
                <a:spcPts val="0"/>
              </a:spcBef>
              <a:spcAft>
                <a:spcPts val="0"/>
              </a:spcAft>
              <a:buNone/>
            </a:pPr>
            <a:r>
              <a:rPr lang="en-US"/>
              <a:t>Continuing…</a:t>
            </a:r>
            <a:endParaRPr/>
          </a:p>
        </p:txBody>
      </p:sp>
      <p:sp>
        <p:nvSpPr>
          <p:cNvPr id="212" name="Google Shape;212;p29"/>
          <p:cNvSpPr txBox="1"/>
          <p:nvPr>
            <p:ph idx="1" type="body"/>
          </p:nvPr>
        </p:nvSpPr>
        <p:spPr>
          <a:xfrm>
            <a:off x="838200" y="1825625"/>
            <a:ext cx="6019800" cy="4351200"/>
          </a:xfrm>
          <a:prstGeom prst="rect">
            <a:avLst/>
          </a:prstGeom>
          <a:solidFill>
            <a:schemeClr val="lt1"/>
          </a:solidFill>
        </p:spPr>
        <p:txBody>
          <a:bodyPr anchorCtr="0" anchor="t" bIns="45700" lIns="91425" spcFirstLastPara="1" rIns="91425" wrap="square" tIns="45700">
            <a:normAutofit/>
          </a:bodyPr>
          <a:lstStyle/>
          <a:p>
            <a:pPr indent="-342900" lvl="0" marL="457200" rtl="0" algn="l">
              <a:spcBef>
                <a:spcPts val="1000"/>
              </a:spcBef>
              <a:spcAft>
                <a:spcPts val="0"/>
              </a:spcAft>
              <a:buSzPts val="1800"/>
              <a:buChar char="•"/>
            </a:pPr>
            <a:r>
              <a:rPr lang="en-US"/>
              <a:t>Hyperparameter tuning</a:t>
            </a:r>
            <a:endParaRPr/>
          </a:p>
          <a:p>
            <a:pPr indent="0" lvl="0" marL="457200" rtl="0" algn="l">
              <a:spcBef>
                <a:spcPts val="1000"/>
              </a:spcBef>
              <a:spcAft>
                <a:spcPts val="0"/>
              </a:spcAft>
              <a:buNone/>
            </a:pPr>
            <a:r>
              <a:t/>
            </a:r>
            <a:endParaRPr/>
          </a:p>
          <a:p>
            <a:pPr indent="-342900" lvl="0" marL="457200" rtl="0" algn="l">
              <a:spcBef>
                <a:spcPts val="1000"/>
              </a:spcBef>
              <a:spcAft>
                <a:spcPts val="0"/>
              </a:spcAft>
              <a:buSzPts val="1800"/>
              <a:buChar char="•"/>
            </a:pPr>
            <a:r>
              <a:rPr lang="en-US"/>
              <a:t>Feature reduction and engineering</a:t>
            </a:r>
            <a:endParaRPr/>
          </a:p>
          <a:p>
            <a:pPr indent="0" lvl="0" marL="457200" rtl="0" algn="l">
              <a:spcBef>
                <a:spcPts val="1000"/>
              </a:spcBef>
              <a:spcAft>
                <a:spcPts val="0"/>
              </a:spcAft>
              <a:buNone/>
            </a:pPr>
            <a:r>
              <a:t/>
            </a:r>
            <a:endParaRPr/>
          </a:p>
          <a:p>
            <a:pPr indent="-342900" lvl="0" marL="457200" rtl="0" algn="l">
              <a:spcBef>
                <a:spcPts val="1000"/>
              </a:spcBef>
              <a:spcAft>
                <a:spcPts val="0"/>
              </a:spcAft>
              <a:buSzPts val="1800"/>
              <a:buChar char="•"/>
            </a:pPr>
            <a:r>
              <a:rPr lang="en-US"/>
              <a:t>Research and impute other columns</a:t>
            </a:r>
            <a:endParaRPr/>
          </a:p>
          <a:p>
            <a:pPr indent="0" lvl="0" marL="457200" rtl="0" algn="l">
              <a:spcBef>
                <a:spcPts val="1000"/>
              </a:spcBef>
              <a:spcAft>
                <a:spcPts val="0"/>
              </a:spcAft>
              <a:buNone/>
            </a:pPr>
            <a:r>
              <a:t/>
            </a:r>
            <a:endParaRPr/>
          </a:p>
          <a:p>
            <a:pPr indent="-342900" lvl="0" marL="457200" rtl="0" algn="l">
              <a:spcBef>
                <a:spcPts val="1000"/>
              </a:spcBef>
              <a:spcAft>
                <a:spcPts val="0"/>
              </a:spcAft>
              <a:buSzPts val="1800"/>
              <a:buChar char="•"/>
            </a:pPr>
            <a:r>
              <a:rPr lang="en-US"/>
              <a:t>Enter kaggle competition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30"/>
          <p:cNvPicPr preferRelativeResize="0"/>
          <p:nvPr/>
        </p:nvPicPr>
        <p:blipFill>
          <a:blip r:embed="rId3">
            <a:alphaModFix/>
          </a:blip>
          <a:stretch>
            <a:fillRect/>
          </a:stretch>
        </p:blipFill>
        <p:spPr>
          <a:xfrm>
            <a:off x="0" y="0"/>
            <a:ext cx="12192000" cy="6858000"/>
          </a:xfrm>
          <a:prstGeom prst="rect">
            <a:avLst/>
          </a:prstGeom>
          <a:noFill/>
          <a:ln>
            <a:noFill/>
          </a:ln>
        </p:spPr>
      </p:pic>
      <p:sp>
        <p:nvSpPr>
          <p:cNvPr id="218" name="Google Shape;218;p30"/>
          <p:cNvSpPr txBox="1"/>
          <p:nvPr>
            <p:ph type="title"/>
          </p:nvPr>
        </p:nvSpPr>
        <p:spPr>
          <a:xfrm>
            <a:off x="838200" y="365125"/>
            <a:ext cx="10515600" cy="1325563"/>
          </a:xfrm>
          <a:prstGeom prst="rect">
            <a:avLst/>
          </a:prstGeom>
          <a:solidFill>
            <a:schemeClr val="lt1"/>
          </a:solid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Conclusions</a:t>
            </a:r>
            <a:endParaRPr/>
          </a:p>
        </p:txBody>
      </p:sp>
      <p:sp>
        <p:nvSpPr>
          <p:cNvPr id="219" name="Google Shape;219;p30"/>
          <p:cNvSpPr txBox="1"/>
          <p:nvPr>
            <p:ph idx="1" type="body"/>
          </p:nvPr>
        </p:nvSpPr>
        <p:spPr>
          <a:xfrm>
            <a:off x="838200" y="1825625"/>
            <a:ext cx="10515600" cy="4351338"/>
          </a:xfrm>
          <a:prstGeom prst="rect">
            <a:avLst/>
          </a:prstGeom>
          <a:solidFill>
            <a:schemeClr val="lt1"/>
          </a:solid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800"/>
              <a:buChar char="•"/>
            </a:pPr>
            <a:r>
              <a:rPr lang="en-US"/>
              <a:t>Sex  - Females are more likely to survive because they were given preference over the other passengers</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Pclass - Those who paid the higher fare are more likely to survive due to easy access to boats.</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Embarked – Those who embarked at Southampton have a higher chance of survival.</a:t>
            </a:r>
            <a:endParaRPr/>
          </a:p>
          <a:p>
            <a:pPr indent="-228600" lvl="0" marL="228600" rtl="0" algn="l">
              <a:lnSpc>
                <a:spcPct val="90000"/>
              </a:lnSpc>
              <a:spcBef>
                <a:spcPts val="1000"/>
              </a:spcBef>
              <a:spcAft>
                <a:spcPts val="0"/>
              </a:spcAft>
              <a:buClr>
                <a:schemeClr val="dk1"/>
              </a:buClr>
              <a:buSzPts val="2800"/>
              <a:buChar char="•"/>
            </a:pPr>
            <a:r>
              <a:rPr lang="en-US"/>
              <a:t>Age – People in age group of 30-39 have higher chances of survival.</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31"/>
          <p:cNvPicPr preferRelativeResize="0"/>
          <p:nvPr/>
        </p:nvPicPr>
        <p:blipFill>
          <a:blip r:embed="rId3">
            <a:alphaModFix/>
          </a:blip>
          <a:stretch>
            <a:fillRect/>
          </a:stretch>
        </p:blipFill>
        <p:spPr>
          <a:xfrm>
            <a:off x="0" y="0"/>
            <a:ext cx="12192000" cy="6858000"/>
          </a:xfrm>
          <a:prstGeom prst="rect">
            <a:avLst/>
          </a:prstGeom>
          <a:noFill/>
          <a:ln>
            <a:noFill/>
          </a:ln>
        </p:spPr>
      </p:pic>
      <p:sp>
        <p:nvSpPr>
          <p:cNvPr id="225" name="Google Shape;225;p31"/>
          <p:cNvSpPr txBox="1"/>
          <p:nvPr>
            <p:ph type="title"/>
          </p:nvPr>
        </p:nvSpPr>
        <p:spPr>
          <a:xfrm>
            <a:off x="449650" y="278375"/>
            <a:ext cx="6272400" cy="1325700"/>
          </a:xfrm>
          <a:prstGeom prst="rect">
            <a:avLst/>
          </a:prstGeom>
          <a:solidFill>
            <a:schemeClr val="lt1"/>
          </a:solidFill>
        </p:spPr>
        <p:txBody>
          <a:bodyPr anchorCtr="0" anchor="ctr" bIns="45700" lIns="91425" spcFirstLastPara="1" rIns="91425" wrap="square" tIns="45700">
            <a:normAutofit/>
          </a:bodyPr>
          <a:lstStyle/>
          <a:p>
            <a:pPr indent="0" lvl="0" marL="0" rtl="0" algn="l">
              <a:spcBef>
                <a:spcPts val="0"/>
              </a:spcBef>
              <a:spcAft>
                <a:spcPts val="0"/>
              </a:spcAft>
              <a:buNone/>
            </a:pPr>
            <a:r>
              <a:rPr lang="en-US"/>
              <a:t>References</a:t>
            </a:r>
            <a:endParaRPr/>
          </a:p>
        </p:txBody>
      </p:sp>
      <p:sp>
        <p:nvSpPr>
          <p:cNvPr id="226" name="Google Shape;226;p31"/>
          <p:cNvSpPr txBox="1"/>
          <p:nvPr>
            <p:ph idx="1" type="body"/>
          </p:nvPr>
        </p:nvSpPr>
        <p:spPr>
          <a:xfrm>
            <a:off x="449650" y="2097525"/>
            <a:ext cx="6272400" cy="2098800"/>
          </a:xfrm>
          <a:prstGeom prst="rect">
            <a:avLst/>
          </a:prstGeom>
          <a:solidFill>
            <a:schemeClr val="lt1"/>
          </a:solidFill>
        </p:spPr>
        <p:txBody>
          <a:bodyPr anchorCtr="0" anchor="t" bIns="45700" lIns="91425" spcFirstLastPara="1" rIns="91425" wrap="square" tIns="45700">
            <a:normAutofit/>
          </a:bodyPr>
          <a:lstStyle/>
          <a:p>
            <a:pPr indent="0" lvl="0" marL="0" rtl="0" algn="l">
              <a:spcBef>
                <a:spcPts val="1000"/>
              </a:spcBef>
              <a:spcAft>
                <a:spcPts val="0"/>
              </a:spcAft>
              <a:buNone/>
            </a:pPr>
            <a:r>
              <a:rPr lang="en-US" u="sng">
                <a:solidFill>
                  <a:schemeClr val="hlink"/>
                </a:solidFill>
                <a:hlinkClick r:id="rId4"/>
              </a:rPr>
              <a:t>https://github.com/Riversjp7/TTS_Titanic</a:t>
            </a:r>
            <a:endParaRPr/>
          </a:p>
          <a:p>
            <a:pPr indent="0" lvl="0" marL="0" rtl="0" algn="l">
              <a:spcBef>
                <a:spcPts val="1000"/>
              </a:spcBef>
              <a:spcAft>
                <a:spcPts val="0"/>
              </a:spcAft>
              <a:buNone/>
            </a:pPr>
            <a:r>
              <a:rPr lang="en-US" u="sng">
                <a:solidFill>
                  <a:schemeClr val="hlink"/>
                </a:solidFill>
                <a:hlinkClick r:id="rId5"/>
              </a:rPr>
              <a:t>https://public.tableau.com/app/profile/armando.maluana2021</a:t>
            </a:r>
            <a:endParaRPr/>
          </a:p>
        </p:txBody>
      </p:sp>
      <p:pic>
        <p:nvPicPr>
          <p:cNvPr id="227" name="Google Shape;227;p31"/>
          <p:cNvPicPr preferRelativeResize="0"/>
          <p:nvPr/>
        </p:nvPicPr>
        <p:blipFill>
          <a:blip r:embed="rId6">
            <a:alphaModFix/>
          </a:blip>
          <a:stretch>
            <a:fillRect/>
          </a:stretch>
        </p:blipFill>
        <p:spPr>
          <a:xfrm>
            <a:off x="7662925" y="173475"/>
            <a:ext cx="4286250" cy="1924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4"/>
          <p:cNvPicPr preferRelativeResize="0"/>
          <p:nvPr/>
        </p:nvPicPr>
        <p:blipFill>
          <a:blip r:embed="rId3">
            <a:alphaModFix/>
          </a:blip>
          <a:stretch>
            <a:fillRect/>
          </a:stretch>
        </p:blipFill>
        <p:spPr>
          <a:xfrm>
            <a:off x="12" y="0"/>
            <a:ext cx="12192000" cy="6857999"/>
          </a:xfrm>
          <a:prstGeom prst="rect">
            <a:avLst/>
          </a:prstGeom>
          <a:noFill/>
          <a:ln>
            <a:noFill/>
          </a:ln>
        </p:spPr>
      </p:pic>
      <p:sp>
        <p:nvSpPr>
          <p:cNvPr id="95" name="Google Shape;95;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solidFill>
                  <a:schemeClr val="lt1"/>
                </a:solidFill>
              </a:rPr>
              <a:t>Introduction</a:t>
            </a:r>
            <a:endParaRPr b="1">
              <a:solidFill>
                <a:schemeClr val="lt1"/>
              </a:solidFill>
            </a:endParaRPr>
          </a:p>
        </p:txBody>
      </p:sp>
      <p:sp>
        <p:nvSpPr>
          <p:cNvPr id="96" name="Google Shape;96;p14"/>
          <p:cNvSpPr txBox="1"/>
          <p:nvPr>
            <p:ph idx="1" type="body"/>
          </p:nvPr>
        </p:nvSpPr>
        <p:spPr>
          <a:xfrm>
            <a:off x="838200" y="1981050"/>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111111"/>
              </a:buClr>
              <a:buSzPts val="2800"/>
              <a:buNone/>
            </a:pPr>
            <a:r>
              <a:rPr b="0" i="0" lang="en-US">
                <a:solidFill>
                  <a:srgbClr val="FFFFFF"/>
                </a:solidFill>
                <a:latin typeface="Arial"/>
                <a:ea typeface="Arial"/>
                <a:cs typeface="Arial"/>
                <a:sym typeface="Arial"/>
              </a:rPr>
              <a:t>The Titanic sank on its maiden voyage on April 15, 1912 after hitting an iceberg. Out of the 2224 passengers on board, 1502 died. The dataset that was analyzed in the following sections contains detailed information about 891 passengers data downloaded from Kaggle.</a:t>
            </a:r>
            <a:endParaRPr>
              <a:solidFill>
                <a:srgbClr val="FFFFFF"/>
              </a:solidFill>
            </a:endParaRPr>
          </a:p>
          <a:p>
            <a:pPr indent="0" lvl="0" marL="0" rtl="0" algn="l">
              <a:lnSpc>
                <a:spcPct val="90000"/>
              </a:lnSpc>
              <a:spcBef>
                <a:spcPts val="1000"/>
              </a:spcBef>
              <a:spcAft>
                <a:spcPts val="0"/>
              </a:spcAft>
              <a:buClr>
                <a:schemeClr val="dk1"/>
              </a:buClr>
              <a:buSzPts val="2800"/>
              <a:buNone/>
            </a:pPr>
            <a:r>
              <a:t/>
            </a:r>
            <a:endParaRPr/>
          </a:p>
        </p:txBody>
      </p:sp>
      <p:pic>
        <p:nvPicPr>
          <p:cNvPr id="97" name="Google Shape;97;p14"/>
          <p:cNvPicPr preferRelativeResize="0"/>
          <p:nvPr/>
        </p:nvPicPr>
        <p:blipFill rotWithShape="1">
          <a:blip r:embed="rId4">
            <a:alphaModFix/>
          </a:blip>
          <a:srcRect b="0" l="0" r="0" t="0"/>
          <a:stretch/>
        </p:blipFill>
        <p:spPr>
          <a:xfrm>
            <a:off x="8039344" y="152563"/>
            <a:ext cx="3962155" cy="167306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15"/>
          <p:cNvPicPr preferRelativeResize="0"/>
          <p:nvPr/>
        </p:nvPicPr>
        <p:blipFill>
          <a:blip r:embed="rId3">
            <a:alphaModFix/>
          </a:blip>
          <a:stretch>
            <a:fillRect/>
          </a:stretch>
        </p:blipFill>
        <p:spPr>
          <a:xfrm>
            <a:off x="12" y="0"/>
            <a:ext cx="12192000" cy="6857999"/>
          </a:xfrm>
          <a:prstGeom prst="rect">
            <a:avLst/>
          </a:prstGeom>
          <a:noFill/>
          <a:ln>
            <a:noFill/>
          </a:ln>
        </p:spPr>
      </p:pic>
      <p:sp>
        <p:nvSpPr>
          <p:cNvPr id="103" name="Google Shape;103;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Titanic Disaster Observations</a:t>
            </a:r>
            <a:endParaRPr/>
          </a:p>
        </p:txBody>
      </p:sp>
      <p:sp>
        <p:nvSpPr>
          <p:cNvPr id="104" name="Google Shape;104;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54000" lvl="0" marL="228600" rtl="0" algn="l">
              <a:lnSpc>
                <a:spcPct val="90000"/>
              </a:lnSpc>
              <a:spcBef>
                <a:spcPts val="0"/>
              </a:spcBef>
              <a:spcAft>
                <a:spcPts val="0"/>
              </a:spcAft>
              <a:buClr>
                <a:schemeClr val="dk1"/>
              </a:buClr>
              <a:buSzPts val="3200"/>
              <a:buChar char="•"/>
            </a:pPr>
            <a:r>
              <a:rPr lang="en-US" sz="3200"/>
              <a:t>One reason that the wreck prompted such a high number of deaths was that there were insufficient rafts for passengers and crew.</a:t>
            </a:r>
            <a:endParaRPr sz="3200"/>
          </a:p>
          <a:p>
            <a:pPr indent="-254000" lvl="0" marL="228600" rtl="0" algn="l">
              <a:lnSpc>
                <a:spcPct val="90000"/>
              </a:lnSpc>
              <a:spcBef>
                <a:spcPts val="1000"/>
              </a:spcBef>
              <a:spcAft>
                <a:spcPts val="0"/>
              </a:spcAft>
              <a:buClr>
                <a:schemeClr val="dk1"/>
              </a:buClr>
              <a:buSzPts val="3200"/>
              <a:buChar char="•"/>
            </a:pPr>
            <a:r>
              <a:rPr lang="en-US" sz="3200"/>
              <a:t>The sinking made the interesting observation that some people were more likely to survive than others, like women, and children because they were rescued first.</a:t>
            </a:r>
            <a:endParaRPr sz="3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16"/>
          <p:cNvPicPr preferRelativeResize="0"/>
          <p:nvPr/>
        </p:nvPicPr>
        <p:blipFill>
          <a:blip r:embed="rId3">
            <a:alphaModFix/>
          </a:blip>
          <a:stretch>
            <a:fillRect/>
          </a:stretch>
        </p:blipFill>
        <p:spPr>
          <a:xfrm>
            <a:off x="12" y="0"/>
            <a:ext cx="12192000" cy="6857999"/>
          </a:xfrm>
          <a:prstGeom prst="rect">
            <a:avLst/>
          </a:prstGeom>
          <a:noFill/>
          <a:ln>
            <a:noFill/>
          </a:ln>
        </p:spPr>
      </p:pic>
      <p:sp>
        <p:nvSpPr>
          <p:cNvPr id="110" name="Google Shape;110;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Goals</a:t>
            </a:r>
            <a:endParaRPr/>
          </a:p>
        </p:txBody>
      </p:sp>
      <p:sp>
        <p:nvSpPr>
          <p:cNvPr id="111" name="Google Shape;111;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54000" lvl="0" marL="228600" rtl="0" algn="l">
              <a:lnSpc>
                <a:spcPct val="90000"/>
              </a:lnSpc>
              <a:spcBef>
                <a:spcPts val="0"/>
              </a:spcBef>
              <a:spcAft>
                <a:spcPts val="0"/>
              </a:spcAft>
              <a:buClr>
                <a:schemeClr val="dk1"/>
              </a:buClr>
              <a:buSzPts val="3200"/>
              <a:buChar char="•"/>
            </a:pPr>
            <a:r>
              <a:rPr lang="en-US" sz="3200"/>
              <a:t>Analyze the data for efficient prediction of survival</a:t>
            </a:r>
            <a:endParaRPr sz="3200"/>
          </a:p>
          <a:p>
            <a:pPr indent="-254000" lvl="0" marL="228600" rtl="0" algn="l">
              <a:lnSpc>
                <a:spcPct val="90000"/>
              </a:lnSpc>
              <a:spcBef>
                <a:spcPts val="1000"/>
              </a:spcBef>
              <a:spcAft>
                <a:spcPts val="0"/>
              </a:spcAft>
              <a:buClr>
                <a:schemeClr val="dk1"/>
              </a:buClr>
              <a:buSzPts val="3200"/>
              <a:buChar char="•"/>
            </a:pPr>
            <a:r>
              <a:rPr lang="en-US" sz="3200"/>
              <a:t>Utilize various machine learning algorithms to predict kinds of people who were most likely to survive.</a:t>
            </a:r>
            <a:endParaRPr sz="3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17"/>
          <p:cNvPicPr preferRelativeResize="0"/>
          <p:nvPr/>
        </p:nvPicPr>
        <p:blipFill>
          <a:blip r:embed="rId3">
            <a:alphaModFix/>
          </a:blip>
          <a:stretch>
            <a:fillRect/>
          </a:stretch>
        </p:blipFill>
        <p:spPr>
          <a:xfrm>
            <a:off x="12" y="0"/>
            <a:ext cx="12192000" cy="6857999"/>
          </a:xfrm>
          <a:prstGeom prst="rect">
            <a:avLst/>
          </a:prstGeom>
          <a:noFill/>
          <a:ln>
            <a:noFill/>
          </a:ln>
        </p:spPr>
      </p:pic>
      <p:sp>
        <p:nvSpPr>
          <p:cNvPr id="117" name="Google Shape;117;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Feature Description of The Data</a:t>
            </a:r>
            <a:endParaRPr/>
          </a:p>
        </p:txBody>
      </p:sp>
      <p:pic>
        <p:nvPicPr>
          <p:cNvPr id="118" name="Google Shape;118;p17"/>
          <p:cNvPicPr preferRelativeResize="0"/>
          <p:nvPr>
            <p:ph idx="1" type="body"/>
          </p:nvPr>
        </p:nvPicPr>
        <p:blipFill rotWithShape="1">
          <a:blip r:embed="rId4">
            <a:alphaModFix/>
          </a:blip>
          <a:srcRect b="0" l="0" r="0" t="0"/>
          <a:stretch/>
        </p:blipFill>
        <p:spPr>
          <a:xfrm>
            <a:off x="3225567" y="1825624"/>
            <a:ext cx="6367951" cy="4760705"/>
          </a:xfrm>
          <a:prstGeom prst="rect">
            <a:avLst/>
          </a:prstGeom>
          <a:noFill/>
          <a:ln>
            <a:noFill/>
          </a:ln>
        </p:spPr>
      </p:pic>
      <p:sp>
        <p:nvSpPr>
          <p:cNvPr id="119" name="Google Shape;119;p17"/>
          <p:cNvSpPr txBox="1"/>
          <p:nvPr/>
        </p:nvSpPr>
        <p:spPr>
          <a:xfrm>
            <a:off x="1136073" y="1939636"/>
            <a:ext cx="1856509"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 data set has 12 columns as shown in the  table with their details.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18"/>
          <p:cNvPicPr preferRelativeResize="0"/>
          <p:nvPr/>
        </p:nvPicPr>
        <p:blipFill>
          <a:blip r:embed="rId3">
            <a:alphaModFix/>
          </a:blip>
          <a:stretch>
            <a:fillRect/>
          </a:stretch>
        </p:blipFill>
        <p:spPr>
          <a:xfrm>
            <a:off x="12" y="0"/>
            <a:ext cx="12192000" cy="6857999"/>
          </a:xfrm>
          <a:prstGeom prst="rect">
            <a:avLst/>
          </a:prstGeom>
          <a:noFill/>
          <a:ln>
            <a:noFill/>
          </a:ln>
        </p:spPr>
      </p:pic>
      <p:sp>
        <p:nvSpPr>
          <p:cNvPr id="125" name="Google Shape;125;p18"/>
          <p:cNvSpPr txBox="1"/>
          <p:nvPr>
            <p:ph type="title"/>
          </p:nvPr>
        </p:nvSpPr>
        <p:spPr>
          <a:xfrm>
            <a:off x="838200" y="0"/>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Information of the Data</a:t>
            </a:r>
            <a:endParaRPr/>
          </a:p>
        </p:txBody>
      </p:sp>
      <p:pic>
        <p:nvPicPr>
          <p:cNvPr id="126" name="Google Shape;126;p18"/>
          <p:cNvPicPr preferRelativeResize="0"/>
          <p:nvPr/>
        </p:nvPicPr>
        <p:blipFill rotWithShape="1">
          <a:blip r:embed="rId4">
            <a:alphaModFix/>
          </a:blip>
          <a:srcRect b="0" l="0" r="0" t="0"/>
          <a:stretch/>
        </p:blipFill>
        <p:spPr>
          <a:xfrm>
            <a:off x="1881810" y="1176337"/>
            <a:ext cx="7066928" cy="558039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19"/>
          <p:cNvPicPr preferRelativeResize="0"/>
          <p:nvPr/>
        </p:nvPicPr>
        <p:blipFill>
          <a:blip r:embed="rId3">
            <a:alphaModFix/>
          </a:blip>
          <a:stretch>
            <a:fillRect/>
          </a:stretch>
        </p:blipFill>
        <p:spPr>
          <a:xfrm>
            <a:off x="12" y="0"/>
            <a:ext cx="12192000" cy="6857999"/>
          </a:xfrm>
          <a:prstGeom prst="rect">
            <a:avLst/>
          </a:prstGeom>
          <a:noFill/>
          <a:ln>
            <a:noFill/>
          </a:ln>
        </p:spPr>
      </p:pic>
      <p:sp>
        <p:nvSpPr>
          <p:cNvPr id="132" name="Google Shape;132;p19"/>
          <p:cNvSpPr txBox="1"/>
          <p:nvPr>
            <p:ph type="title"/>
          </p:nvPr>
        </p:nvSpPr>
        <p:spPr>
          <a:xfrm>
            <a:off x="321125" y="138350"/>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Data Cleansing</a:t>
            </a:r>
            <a:endParaRPr/>
          </a:p>
        </p:txBody>
      </p:sp>
      <p:pic>
        <p:nvPicPr>
          <p:cNvPr id="133" name="Google Shape;133;p19"/>
          <p:cNvPicPr preferRelativeResize="0"/>
          <p:nvPr/>
        </p:nvPicPr>
        <p:blipFill>
          <a:blip r:embed="rId4">
            <a:alphaModFix/>
          </a:blip>
          <a:stretch>
            <a:fillRect/>
          </a:stretch>
        </p:blipFill>
        <p:spPr>
          <a:xfrm>
            <a:off x="70750" y="1507600"/>
            <a:ext cx="11540675" cy="43665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0"/>
          <p:cNvPicPr preferRelativeResize="0"/>
          <p:nvPr/>
        </p:nvPicPr>
        <p:blipFill>
          <a:blip r:embed="rId3">
            <a:alphaModFix/>
          </a:blip>
          <a:stretch>
            <a:fillRect/>
          </a:stretch>
        </p:blipFill>
        <p:spPr>
          <a:xfrm>
            <a:off x="12" y="0"/>
            <a:ext cx="12192000" cy="6857999"/>
          </a:xfrm>
          <a:prstGeom prst="rect">
            <a:avLst/>
          </a:prstGeom>
          <a:noFill/>
          <a:ln>
            <a:noFill/>
          </a:ln>
        </p:spPr>
      </p:pic>
      <p:sp>
        <p:nvSpPr>
          <p:cNvPr id="139" name="Google Shape;139;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Data Information</a:t>
            </a:r>
            <a:endParaRPr/>
          </a:p>
        </p:txBody>
      </p:sp>
      <p:sp>
        <p:nvSpPr>
          <p:cNvPr id="140" name="Google Shape;140;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3200"/>
              <a:buChar char="•"/>
            </a:pPr>
            <a:r>
              <a:rPr lang="en-US" sz="3200"/>
              <a:t>For analysis, we </a:t>
            </a:r>
            <a:r>
              <a:rPr b="1" lang="en-US" sz="3200" u="sng"/>
              <a:t>dropped</a:t>
            </a:r>
            <a:r>
              <a:rPr lang="en-US" sz="3200"/>
              <a:t> some columns such as </a:t>
            </a:r>
            <a:endParaRPr/>
          </a:p>
          <a:p>
            <a:pPr indent="-228600" lvl="1" marL="685800" rtl="0" algn="just">
              <a:lnSpc>
                <a:spcPct val="90000"/>
              </a:lnSpc>
              <a:spcBef>
                <a:spcPts val="500"/>
              </a:spcBef>
              <a:spcAft>
                <a:spcPts val="0"/>
              </a:spcAft>
              <a:buClr>
                <a:schemeClr val="dk1"/>
              </a:buClr>
              <a:buSzPts val="3200"/>
              <a:buChar char="•"/>
            </a:pPr>
            <a:r>
              <a:rPr lang="en-US" sz="3200"/>
              <a:t>Passenger Id</a:t>
            </a:r>
            <a:endParaRPr/>
          </a:p>
          <a:p>
            <a:pPr indent="-228600" lvl="1" marL="685800" rtl="0" algn="just">
              <a:lnSpc>
                <a:spcPct val="90000"/>
              </a:lnSpc>
              <a:spcBef>
                <a:spcPts val="500"/>
              </a:spcBef>
              <a:spcAft>
                <a:spcPts val="0"/>
              </a:spcAft>
              <a:buClr>
                <a:schemeClr val="dk1"/>
              </a:buClr>
              <a:buSzPts val="3200"/>
              <a:buChar char="•"/>
            </a:pPr>
            <a:r>
              <a:rPr lang="en-US" sz="3200"/>
              <a:t>Name</a:t>
            </a:r>
            <a:endParaRPr/>
          </a:p>
          <a:p>
            <a:pPr indent="-228600" lvl="1" marL="685800" rtl="0" algn="just">
              <a:lnSpc>
                <a:spcPct val="90000"/>
              </a:lnSpc>
              <a:spcBef>
                <a:spcPts val="500"/>
              </a:spcBef>
              <a:spcAft>
                <a:spcPts val="0"/>
              </a:spcAft>
              <a:buClr>
                <a:schemeClr val="dk1"/>
              </a:buClr>
              <a:buSzPts val="3200"/>
              <a:buChar char="•"/>
            </a:pPr>
            <a:r>
              <a:rPr lang="en-US" sz="3200"/>
              <a:t>Cabin</a:t>
            </a:r>
            <a:endParaRPr/>
          </a:p>
          <a:p>
            <a:pPr indent="-228600" lvl="1" marL="685800" rtl="0" algn="just">
              <a:lnSpc>
                <a:spcPct val="90000"/>
              </a:lnSpc>
              <a:spcBef>
                <a:spcPts val="500"/>
              </a:spcBef>
              <a:spcAft>
                <a:spcPts val="0"/>
              </a:spcAft>
              <a:buClr>
                <a:schemeClr val="dk1"/>
              </a:buClr>
              <a:buSzPts val="3200"/>
              <a:buChar char="•"/>
            </a:pPr>
            <a:r>
              <a:rPr lang="en-US" sz="3200"/>
              <a:t>Ticket</a:t>
            </a:r>
            <a:endParaRPr/>
          </a:p>
          <a:p>
            <a:pPr indent="0" lvl="1" marL="457200" rtl="0" algn="just">
              <a:lnSpc>
                <a:spcPct val="90000"/>
              </a:lnSpc>
              <a:spcBef>
                <a:spcPts val="500"/>
              </a:spcBef>
              <a:spcAft>
                <a:spcPts val="0"/>
              </a:spcAft>
              <a:buClr>
                <a:schemeClr val="dk1"/>
              </a:buClr>
              <a:buSzPts val="3200"/>
              <a:buNone/>
            </a:pPr>
            <a:r>
              <a:rPr lang="en-US" sz="3200"/>
              <a:t>because data in these columns does not affect the prediction  survival of passenger.</a:t>
            </a:r>
            <a:endParaRPr/>
          </a:p>
          <a:p>
            <a:pPr indent="-76200" lvl="1" marL="685800" rtl="0" algn="just">
              <a:lnSpc>
                <a:spcPct val="90000"/>
              </a:lnSpc>
              <a:spcBef>
                <a:spcPts val="500"/>
              </a:spcBef>
              <a:spcAft>
                <a:spcPts val="0"/>
              </a:spcAft>
              <a:buClr>
                <a:schemeClr val="dk1"/>
              </a:buClr>
              <a:buSzPts val="2400"/>
              <a:buNone/>
            </a:pPr>
            <a:r>
              <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1"/>
          <p:cNvPicPr preferRelativeResize="0"/>
          <p:nvPr/>
        </p:nvPicPr>
        <p:blipFill>
          <a:blip r:embed="rId3">
            <a:alphaModFix/>
          </a:blip>
          <a:stretch>
            <a:fillRect/>
          </a:stretch>
        </p:blipFill>
        <p:spPr>
          <a:xfrm>
            <a:off x="0" y="0"/>
            <a:ext cx="12192000" cy="6857999"/>
          </a:xfrm>
          <a:prstGeom prst="rect">
            <a:avLst/>
          </a:prstGeom>
          <a:noFill/>
          <a:ln>
            <a:noFill/>
          </a:ln>
        </p:spPr>
      </p:pic>
      <p:sp>
        <p:nvSpPr>
          <p:cNvPr id="146" name="Google Shape;146;p21"/>
          <p:cNvSpPr txBox="1"/>
          <p:nvPr>
            <p:ph type="title"/>
          </p:nvPr>
        </p:nvSpPr>
        <p:spPr>
          <a:xfrm>
            <a:off x="838200" y="365125"/>
            <a:ext cx="10515600" cy="590839"/>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a:t>Age Distribution</a:t>
            </a:r>
            <a:endParaRPr/>
          </a:p>
        </p:txBody>
      </p:sp>
      <p:sp>
        <p:nvSpPr>
          <p:cNvPr id="147" name="Google Shape;147;p21"/>
          <p:cNvSpPr txBox="1"/>
          <p:nvPr/>
        </p:nvSpPr>
        <p:spPr>
          <a:xfrm>
            <a:off x="7832900" y="1932025"/>
            <a:ext cx="3872700" cy="3140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We observed that the 30 -39 age group  had a higher population count. This can be attributed to the fact that this age group was predominantly young and likely seeking better opportunities to improve their lives.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As a consequence, we can expect a significant number of passengers from this bin to have perished on the Titanic.</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48" name="Google Shape;148;p21"/>
          <p:cNvPicPr preferRelativeResize="0"/>
          <p:nvPr/>
        </p:nvPicPr>
        <p:blipFill>
          <a:blip r:embed="rId4">
            <a:alphaModFix/>
          </a:blip>
          <a:stretch>
            <a:fillRect/>
          </a:stretch>
        </p:blipFill>
        <p:spPr>
          <a:xfrm>
            <a:off x="473575" y="1108375"/>
            <a:ext cx="6310474" cy="55972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